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334"/>
    <a:srgbClr val="C41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638" y="13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4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0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4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1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5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7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1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5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4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3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F897-73C2-46FA-BD25-9BF91953519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668D6-4262-4562-BDD0-BEB7FB151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3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72532" y="257987"/>
            <a:ext cx="3412067" cy="646331"/>
          </a:xfrm>
          <a:prstGeom prst="snip2DiagRect">
            <a:avLst/>
          </a:prstGeom>
          <a:solidFill>
            <a:srgbClr val="B9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2532" y="315454"/>
            <a:ext cx="240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Pre prep Lunch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10074"/>
              </p:ext>
            </p:extLst>
          </p:nvPr>
        </p:nvGraphicFramePr>
        <p:xfrm>
          <a:off x="476251" y="1227666"/>
          <a:ext cx="8964080" cy="5170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10">
                  <a:extLst>
                    <a:ext uri="{9D8B030D-6E8A-4147-A177-3AD203B41FA5}">
                      <a16:colId xmlns:a16="http://schemas.microsoft.com/office/drawing/2014/main" val="299113617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402063782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699040372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361943384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166542325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2326442607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1015392543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87640390"/>
                    </a:ext>
                  </a:extLst>
                </a:gridCol>
              </a:tblGrid>
              <a:tr h="681548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baseline="0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 Week 1</a:t>
                      </a:r>
                      <a:endParaRPr lang="en-GB" sz="1400" b="1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Monday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Tuesday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Wednesday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Thursday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Friday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923792"/>
                  </a:ext>
                </a:extLst>
              </a:tr>
              <a:tr h="487774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228859"/>
                  </a:ext>
                </a:extLst>
              </a:tr>
              <a:tr h="642939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FF0000"/>
                          </a:solidFill>
                          <a:latin typeface="Elephant" panose="02020904090505020303" pitchFamily="18" charset="0"/>
                        </a:rPr>
                        <a:t>Meat Free Monday</a:t>
                      </a:r>
                      <a:endParaRPr lang="en-GB" sz="900" dirty="0">
                        <a:solidFill>
                          <a:srgbClr val="FF0000"/>
                        </a:solidFill>
                        <a:latin typeface="Elephant" panose="020209040905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Butchers Choice Sausages with Caramelized Onions &amp; Gravy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Chicken thigh &amp; gravy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Spaghetti Bolognaise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Battered Fish of the day with Lemon &amp; tartare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Fish fingers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087160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Hot off the pass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Red Pepper &amp; Tomato 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Pasta Bake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Bubble &amp; Squeak with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 fried egg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Cherry </a:t>
                      </a:r>
                      <a:r>
                        <a:rPr lang="en-GB" sz="90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Tomato,Basil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&amp; Cheddar Tart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Squash,Vegetable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&amp; Chick pea </a:t>
                      </a:r>
                      <a:r>
                        <a:rPr lang="en-GB" sz="90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ragu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Pulled Jackfruit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993926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5057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On the side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Green Beans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Potato Wedges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Peas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Sliced Carrot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Cheddar mash</a:t>
                      </a:r>
                      <a:endParaRPr lang="en-GB" sz="900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Fine green Beans</a:t>
                      </a:r>
                    </a:p>
                    <a:p>
                      <a:pPr algn="ctr"/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Cauliflower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Garlic Slice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Mixed Leaf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salad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Chunky Chips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Peas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Baked Beans</a:t>
                      </a:r>
                      <a:endParaRPr lang="en-GB" sz="900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991660"/>
                  </a:ext>
                </a:extLst>
              </a:tr>
              <a:tr h="582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Something Sweet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Steamed syrup Sponge &amp;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Custard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Rice Pudding &amp; Fruit Coulis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Fruit Yoghurt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Fresh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Fruit platter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Lemon Curd &amp; raspberry Cake with cream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13018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Chopped Fruit &amp;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whole fruit available Daily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903098"/>
                  </a:ext>
                </a:extLst>
              </a:tr>
            </a:tbl>
          </a:graphicData>
        </a:graphic>
      </p:graphicFrame>
      <p:pic>
        <p:nvPicPr>
          <p:cNvPr id="1026" name="Picture 2" descr="C:\Users\wshgroup628\AppData\Local\Microsoft\Windows\Temporary Internet Files\Content.Outlook\GGF5ODOJ\SED_Logo_2018_Master_v1_SED_Logo2018_Colour_Central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85" y="1"/>
            <a:ext cx="1667415" cy="9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8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372532" y="257987"/>
            <a:ext cx="3412067" cy="646331"/>
          </a:xfrm>
          <a:prstGeom prst="snip2DiagRect">
            <a:avLst/>
          </a:prstGeom>
          <a:solidFill>
            <a:srgbClr val="B9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76249" y="350319"/>
            <a:ext cx="240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Pre prep Lunch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4C062A-B947-4DCD-A0CF-274B6E73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50682"/>
              </p:ext>
            </p:extLst>
          </p:nvPr>
        </p:nvGraphicFramePr>
        <p:xfrm>
          <a:off x="476251" y="1227666"/>
          <a:ext cx="8964080" cy="521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10">
                  <a:extLst>
                    <a:ext uri="{9D8B030D-6E8A-4147-A177-3AD203B41FA5}">
                      <a16:colId xmlns:a16="http://schemas.microsoft.com/office/drawing/2014/main" val="299113617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402063782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699040372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361943384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166542325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2326442607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1015392543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87640390"/>
                    </a:ext>
                  </a:extLst>
                </a:gridCol>
              </a:tblGrid>
              <a:tr h="681548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baseline="0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Week 2</a:t>
                      </a:r>
                      <a:endParaRPr lang="en-GB" sz="1400" b="1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Monday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Tuesday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Wednesday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Thursday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Friday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923792"/>
                  </a:ext>
                </a:extLst>
              </a:tr>
              <a:tr h="487774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228859"/>
                  </a:ext>
                </a:extLst>
              </a:tr>
              <a:tr h="642939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FF0000"/>
                          </a:solidFill>
                          <a:latin typeface="Elephant" panose="02020904090505020303" pitchFamily="18" charset="0"/>
                        </a:rPr>
                        <a:t>Build</a:t>
                      </a:r>
                      <a:r>
                        <a:rPr lang="en-GB" sz="900" baseline="0" dirty="0" smtClean="0">
                          <a:solidFill>
                            <a:srgbClr val="FF0000"/>
                          </a:solidFill>
                          <a:latin typeface="Elephant" panose="02020904090505020303" pitchFamily="18" charset="0"/>
                        </a:rPr>
                        <a:t> your own Lunch</a:t>
                      </a:r>
                      <a:endParaRPr lang="en-GB" sz="900" dirty="0">
                        <a:solidFill>
                          <a:srgbClr val="FF0000"/>
                        </a:solidFill>
                        <a:latin typeface="Elephant" panose="020209040905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Barbecue Chicken </a:t>
                      </a:r>
                      <a:r>
                        <a:rPr lang="en-GB" sz="900" dirty="0">
                          <a:latin typeface="Georgia" panose="02040502050405020303" pitchFamily="18" charset="0"/>
                        </a:rPr>
                        <a:t>thigh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Pork stir fry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Beef &amp; Mushroom Casserole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Battered Fish of the day with Lemon &amp; tartare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Fish fingers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087160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Hot off the pass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Cheese,Tuna,Egg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Selection of Rolls/wraps/sliced bread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Roasted pepper &amp; Cherry Tomato risotto with Parmesan Shavings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Sweet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Potato, </a:t>
                      </a:r>
                      <a:r>
                        <a:rPr lang="en-GB" sz="90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Qourn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&amp; Chick pea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Curry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Sweet &amp; Sour Vegetables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Courgette, Pepper &amp; red Onion Frittata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993926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5057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On the side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latin typeface="Georgia" panose="02040502050405020303" pitchFamily="18" charset="0"/>
                        </a:rPr>
                        <a:t>Crudites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Sweetcorn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Minted New Potatoes</a:t>
                      </a: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Broccoli </a:t>
                      </a: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 Baton Carrots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Steamed Rice</a:t>
                      </a: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Green beans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Egg Noodles</a:t>
                      </a: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Garlic infused Greens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Chunky Chips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Peas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Baked Beans</a:t>
                      </a:r>
                      <a:endParaRPr lang="en-GB" sz="900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991660"/>
                  </a:ext>
                </a:extLst>
              </a:tr>
              <a:tr h="582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Something Sweet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Jam </a:t>
                      </a:r>
                      <a:r>
                        <a:rPr lang="en-GB" sz="900" baseline="0" dirty="0" smtClean="0">
                          <a:latin typeface="Georgia" panose="02040502050405020303" pitchFamily="18" charset="0"/>
                        </a:rPr>
                        <a:t>Sponge </a:t>
                      </a:r>
                      <a:r>
                        <a:rPr lang="en-GB" sz="900" baseline="0" dirty="0">
                          <a:latin typeface="Georgia" panose="02040502050405020303" pitchFamily="18" charset="0"/>
                        </a:rPr>
                        <a:t>with </a:t>
                      </a:r>
                      <a:r>
                        <a:rPr lang="en-GB" sz="900" baseline="0" dirty="0" smtClean="0">
                          <a:latin typeface="Georgia" panose="02040502050405020303" pitchFamily="18" charset="0"/>
                        </a:rPr>
                        <a:t>Custard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Fruit Yoghurt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Chocolate Marble Sponge with vanilla</a:t>
                      </a:r>
                      <a:r>
                        <a:rPr lang="en-GB" sz="9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GB" sz="900" baseline="0" dirty="0" smtClean="0">
                          <a:latin typeface="Georgia" panose="02040502050405020303" pitchFamily="18" charset="0"/>
                        </a:rPr>
                        <a:t>Cream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Fresh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Fruit platter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Rice pudding &amp; Jam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13018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Chopped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Fruit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&amp;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whole fruit available Daily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903098"/>
                  </a:ext>
                </a:extLst>
              </a:tr>
            </a:tbl>
          </a:graphicData>
        </a:graphic>
      </p:graphicFrame>
      <p:pic>
        <p:nvPicPr>
          <p:cNvPr id="2050" name="Picture 2" descr="C:\Users\wshgroup628\AppData\Local\Microsoft\Windows\Temporary Internet Files\Content.Outlook\GGF5ODOJ\SED_Logo_2018_Master_v1_SED_Logo2018_Colour_Central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09" y="-86627"/>
            <a:ext cx="1684421" cy="11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7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372532" y="257987"/>
            <a:ext cx="3412067" cy="646331"/>
          </a:xfrm>
          <a:prstGeom prst="snip2DiagRect">
            <a:avLst/>
          </a:prstGeom>
          <a:solidFill>
            <a:srgbClr val="B9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48" y="350319"/>
            <a:ext cx="2408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Pre prep Lunch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3BC5C7-A971-4DD2-9649-40B976B88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92749"/>
              </p:ext>
            </p:extLst>
          </p:nvPr>
        </p:nvGraphicFramePr>
        <p:xfrm>
          <a:off x="476251" y="1227666"/>
          <a:ext cx="8964080" cy="546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10">
                  <a:extLst>
                    <a:ext uri="{9D8B030D-6E8A-4147-A177-3AD203B41FA5}">
                      <a16:colId xmlns:a16="http://schemas.microsoft.com/office/drawing/2014/main" val="299113617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402063782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699040372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361943384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1665423255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2326442607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1015392543"/>
                    </a:ext>
                  </a:extLst>
                </a:gridCol>
                <a:gridCol w="1120510">
                  <a:extLst>
                    <a:ext uri="{9D8B030D-6E8A-4147-A177-3AD203B41FA5}">
                      <a16:colId xmlns:a16="http://schemas.microsoft.com/office/drawing/2014/main" val="87640390"/>
                    </a:ext>
                  </a:extLst>
                </a:gridCol>
              </a:tblGrid>
              <a:tr h="681548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baseline="0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 Week 3</a:t>
                      </a:r>
                      <a:endParaRPr lang="en-GB" sz="1400" b="1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Monday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Tuesday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Wednesday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Thursday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Friday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923792"/>
                  </a:ext>
                </a:extLst>
              </a:tr>
              <a:tr h="487774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228859"/>
                  </a:ext>
                </a:extLst>
              </a:tr>
              <a:tr h="642939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FF0000"/>
                          </a:solidFill>
                          <a:latin typeface="Elephant" panose="02020904090505020303" pitchFamily="18" charset="0"/>
                        </a:rPr>
                        <a:t>Meat Free Monday</a:t>
                      </a:r>
                      <a:endParaRPr lang="en-GB" sz="900" dirty="0">
                        <a:solidFill>
                          <a:srgbClr val="FF0000"/>
                        </a:solidFill>
                        <a:latin typeface="Elephant" panose="020209040905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Minced Beef &amp; Vegetable Pie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Chicken thigh &amp;</a:t>
                      </a:r>
                      <a:r>
                        <a:rPr lang="en-GB" sz="9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GB" sz="900" dirty="0">
                          <a:latin typeface="Georgia" panose="02040502050405020303" pitchFamily="18" charset="0"/>
                        </a:rPr>
                        <a:t>gravy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Stir fry  pork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Battered Fish of the day with Lemon &amp; tartare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Fish fingers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087160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Hot off the pass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Vegetable, Chickpea &amp; spinach Curry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Savoury Vegetable Pie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Creamy Mushroom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&amp; spinach lasagne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Sweet Chilli Vegetables &amp; Tofu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Vegetable &amp; Mixed Bean Quesadillas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993926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5057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On the side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Steamed rice</a:t>
                      </a:r>
                    </a:p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Fine Green Beans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Minted new Potatoes</a:t>
                      </a: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Braised Red Cabbage</a:t>
                      </a: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Peas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Herby Diced Potato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Savoy cabbage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sweetcorn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Egg Noodles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Broccoli</a:t>
                      </a:r>
                    </a:p>
                    <a:p>
                      <a:pPr algn="ctr"/>
                      <a:r>
                        <a:rPr lang="en-GB" sz="900" dirty="0">
                          <a:latin typeface="Georgia" panose="02040502050405020303" pitchFamily="18" charset="0"/>
                        </a:rPr>
                        <a:t>Baton carrots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Chunky Chips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Peas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Baked Beans</a:t>
                      </a:r>
                    </a:p>
                    <a:p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991660"/>
                  </a:ext>
                </a:extLst>
              </a:tr>
              <a:tr h="582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Something Sweet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Chocolate Sponge with Chocolate Sauce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Jelly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Apple &amp; blackberry Crumble with Custard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eorgia" panose="02040502050405020303" pitchFamily="18" charset="0"/>
                        </a:rPr>
                        <a:t>Fruit Yoghurt</a:t>
                      </a:r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Fresh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Fruit platter</a:t>
                      </a:r>
                      <a:endParaRPr lang="en-GB" sz="9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Georgia" panose="02040502050405020303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13018"/>
                  </a:ext>
                </a:extLst>
              </a:tr>
              <a:tr h="681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dirty="0" smtClean="0">
                          <a:solidFill>
                            <a:srgbClr val="B93334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algn="ctr"/>
                      <a:endParaRPr lang="en-GB" sz="1400" b="0" i="1" dirty="0">
                        <a:solidFill>
                          <a:srgbClr val="B93334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Chopped Fruit &amp;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whole fruit available Daily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903098"/>
                  </a:ext>
                </a:extLst>
              </a:tr>
            </a:tbl>
          </a:graphicData>
        </a:graphic>
      </p:graphicFrame>
      <p:pic>
        <p:nvPicPr>
          <p:cNvPr id="3074" name="Picture 2" descr="C:\Users\wshgroup628\AppData\Local\Microsoft\Windows\Temporary Internet Files\Content.Outlook\GGF5ODOJ\SED_Logo_2018_Master_v1_SED_Logo2018_Colour_Central 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36" y="0"/>
            <a:ext cx="1636294" cy="9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0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376</Words>
  <Application>Microsoft Office PowerPoint</Application>
  <PresentationFormat>A4 Paper (210x297 mm)</PresentationFormat>
  <Paragraphs>124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Elephant</vt:lpstr>
      <vt:lpstr>Georgia</vt:lpstr>
      <vt:lpstr>Gill Sans MT</vt:lpstr>
      <vt:lpstr>Office Theme</vt:lpstr>
      <vt:lpstr>PowerPoint Presentation</vt:lpstr>
      <vt:lpstr>PowerPoint Presentation</vt:lpstr>
      <vt:lpstr>PowerPoint Presentation</vt:lpstr>
    </vt:vector>
  </TitlesOfParts>
  <Company>BaxterStorey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Tenisha Mistry</dc:creator>
  <cp:lastModifiedBy>Holroyd Howe</cp:lastModifiedBy>
  <cp:revision>59</cp:revision>
  <cp:lastPrinted>2021-09-02T10:58:00Z</cp:lastPrinted>
  <dcterms:created xsi:type="dcterms:W3CDTF">2018-06-15T11:12:52Z</dcterms:created>
  <dcterms:modified xsi:type="dcterms:W3CDTF">2021-09-02T11:03:02Z</dcterms:modified>
</cp:coreProperties>
</file>